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61" r:id="rId2"/>
    <p:sldId id="262" r:id="rId3"/>
    <p:sldId id="258" r:id="rId4"/>
    <p:sldId id="279" r:id="rId5"/>
    <p:sldId id="280" r:id="rId6"/>
    <p:sldId id="263" r:id="rId7"/>
    <p:sldId id="264" r:id="rId8"/>
    <p:sldId id="265" r:id="rId9"/>
    <p:sldId id="266" r:id="rId10"/>
    <p:sldId id="277" r:id="rId11"/>
    <p:sldId id="281" r:id="rId12"/>
    <p:sldId id="282" r:id="rId13"/>
    <p:sldId id="268" r:id="rId14"/>
    <p:sldId id="269" r:id="rId15"/>
    <p:sldId id="270" r:id="rId16"/>
    <p:sldId id="273" r:id="rId17"/>
    <p:sldId id="271" r:id="rId18"/>
    <p:sldId id="256" r:id="rId19"/>
    <p:sldId id="259" r:id="rId20"/>
    <p:sldId id="274" r:id="rId21"/>
    <p:sldId id="276" r:id="rId22"/>
    <p:sldId id="275" r:id="rId23"/>
    <p:sldId id="257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EFF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0"/>
    <p:restoredTop sz="88435"/>
  </p:normalViewPr>
  <p:slideViewPr>
    <p:cSldViewPr snapToGrid="0" snapToObjects="1">
      <p:cViewPr>
        <p:scale>
          <a:sx n="90" d="100"/>
          <a:sy n="90" d="100"/>
        </p:scale>
        <p:origin x="2104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AB3F6-BDB6-7249-BBC1-03A0B5C08126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B25D5-9D9F-4749-BC5C-E4C5BD54B3D5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418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B25D5-9D9F-4749-BC5C-E4C5BD54B3D5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280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B4947-F850-534B-98BE-3F53F4C8A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F6AB27-C81C-8F4F-B71E-ED8B7BE6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ECB1FA-3AFB-A141-8D47-19F9B77A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7946B4-86AB-C147-A89B-A368AFCF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EDD4B4-E082-994E-9292-53667EBD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4770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A0FE6-32E4-7D4E-8675-F745F290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9C096E-EAF3-3743-8CD9-72910A800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B0D395-C09A-7045-8264-C6CC1195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179B7-91BA-E548-BA87-F64FC10F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DB9A61-C954-9449-92D4-6BCCC785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149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F3C18-2FF0-BF44-9FC4-FFC234E9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A3F59A-68C4-1F46-B6B7-1BA6CE1E0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89FD79-AFA1-AC44-8CC2-E5B4B5FE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F2B6F9-A5D8-5B45-A942-A86F9ABC1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F0B2AA-57CC-1148-A864-2081BA73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28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D77E3-C08C-1C44-80D4-152A2A9A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93E79B-7623-A04F-8F00-632FB8464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7895AE-9262-B64B-B18F-2C9DFB319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63499D-DA7F-BB4C-82E4-C93DDD0FD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478CD8-2C3E-7347-9F73-3786DD794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8BD145-A39D-0644-A5BF-26FFE797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685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B5639E-32E3-634B-8522-BBEF3ADF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4492C8-5311-DD40-9FAF-7E885CFDC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E9AB45-6A26-404C-B0BF-33EF0E947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B2D5488-0414-584A-81DD-72D9D703A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D9487AB-383A-2048-B119-A360D9132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5F3C6F2-3420-1246-93AA-040CA7807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990D90F-C7C4-8548-B9E5-FFCC26C45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FC243EC-FFBB-994D-A931-A1D95707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658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AE6C2-E30B-0644-B359-098B37637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0D6EEF0-5539-B549-9CE1-513C62D13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8E0DDF-154C-374D-96E8-E1C95ED8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BEF1E9-F953-6B43-977E-B27994328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7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B2A020-324B-524B-B15F-EB00CAB3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06A2BE-F025-B541-941C-5DF2BB85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0EEEB8-E000-9642-A5D4-A15C8CAE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863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47585-0CF6-7248-8C6E-8F147CCA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E6351B-959A-774A-84F1-457587A32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5AF2C6-5E81-1D46-81D0-D6417C7E1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67F678-1522-4F42-932A-4B97CBAD6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B4BE78-1B14-F041-BFBC-CD7A422F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41AC6A-A561-3846-8ED3-0B38130BD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698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BD29-7CC2-094E-8B3E-0D900ACDE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C8092F-7210-5240-B383-EDD64A12E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414407-6E2A-D845-920A-A1AA833AF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1A8C04-859C-D646-9698-F13A52CA6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E65CEB-AF40-2B4B-BB46-EA09B114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7B2C69-F081-B149-AF3A-E81689AA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864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9C2B4E-DC05-BA47-9426-C5027F24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FD337F-DD3E-2749-8226-64963FEC4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3A34B-FD7F-5744-B0ED-187B7CB73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79FD8E-CF72-5746-9542-A0F241A5D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21EF69-C73D-804A-86C6-E2FEC3E3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08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CC6B64-82B3-A540-B420-96E0BB047D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D10508-9384-8440-BE90-259D4F24F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0BEF5C-3C72-1947-A17D-3131D031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25BCB6-4B1A-184C-9781-C5B84E8D5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88E23-DD2F-864A-B6AB-46E1A533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512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850E69-9D9D-8249-854A-76539BBA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51B969-B42A-7E45-8FC2-711949966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A81FFB-DD60-CE40-B6C8-0C8A811BCE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721AA-25F2-1B4A-B064-6F1106D71D7C}" type="datetimeFigureOut">
              <a:rPr lang="es-CO" smtClean="0"/>
              <a:t>23/12/21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44F2B8-95E3-E04A-AE4B-3ABEA931DD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623BFC-7F98-8F4E-B385-3CF714248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D5DCA-97E2-BD4D-8FF7-E62F5B86B55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141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1DE55E-5288-6A45-90CA-A8A3CA6D36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2995"/>
            <a:ext cx="2462784" cy="4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4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45B921-9582-0041-9DC9-6B6EB17D0F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2995"/>
            <a:ext cx="2462784" cy="4165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6BD7EF2-B331-284C-BDE8-9DC9E1C5DEEB}"/>
              </a:ext>
            </a:extLst>
          </p:cNvPr>
          <p:cNvSpPr txBox="1"/>
          <p:nvPr/>
        </p:nvSpPr>
        <p:spPr>
          <a:xfrm>
            <a:off x="2699658" y="2459504"/>
            <a:ext cx="6792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FFFF"/>
                </a:solidFill>
                <a:latin typeface="COCOGOOSE LETTERPRESS" panose="02000507000000020004" pitchFamily="2" charset="0"/>
              </a:rPr>
              <a:t>EXPECTATIVA INTERNA</a:t>
            </a:r>
            <a:endParaRPr lang="es-CO" sz="5400" dirty="0">
              <a:solidFill>
                <a:srgbClr val="FFFFFF"/>
              </a:solidFill>
              <a:latin typeface="COCOGOOSE LETTERPRESS" panose="02000507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9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3637898F-C1F4-E24E-B97E-54980230E903}"/>
              </a:ext>
            </a:extLst>
          </p:cNvPr>
          <p:cNvSpPr txBox="1"/>
          <p:nvPr/>
        </p:nvSpPr>
        <p:spPr>
          <a:xfrm>
            <a:off x="838199" y="2035628"/>
            <a:ext cx="399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latin typeface="Avenir Book Oblique" panose="02000503020000020003" pitchFamily="2" charset="0"/>
              </a:rPr>
              <a:t>Esa dificultad para tragar quiere decirte algo…pronto sabrás qué es.</a:t>
            </a:r>
          </a:p>
          <a:p>
            <a:r>
              <a:rPr lang="es-CO" i="1" dirty="0">
                <a:latin typeface="Avenir Book Oblique" panose="02000503020000020003" pitchFamily="2" charset="0"/>
              </a:rPr>
              <a:t>#</a:t>
            </a:r>
            <a:r>
              <a:rPr lang="es-CO" i="1" dirty="0" err="1">
                <a:latin typeface="Avenir Book Oblique" panose="02000503020000020003" pitchFamily="2" charset="0"/>
              </a:rPr>
              <a:t>NoDejesEnVistoTusSíntomas</a:t>
            </a:r>
            <a:endParaRPr lang="es-CO" i="1" dirty="0">
              <a:latin typeface="Avenir Book Oblique" panose="02000503020000020003" pitchFamily="2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5A74C08-4C65-754D-BC9E-7BF9F1FE9E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8" name="CuadroTexto 6">
            <a:extLst>
              <a:ext uri="{FF2B5EF4-FFF2-40B4-BE49-F238E27FC236}">
                <a16:creationId xmlns:a16="http://schemas.microsoft.com/office/drawing/2014/main" id="{3CB7B7BC-7600-3840-A618-16BD29CB4452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WORKPLACE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3" name="Picture 2" descr="A person with a mustache&#10;&#10;Description automatically generated">
            <a:extLst>
              <a:ext uri="{FF2B5EF4-FFF2-40B4-BE49-F238E27FC236}">
                <a16:creationId xmlns:a16="http://schemas.microsoft.com/office/drawing/2014/main" id="{118431DC-1DDD-784E-BD62-E9CFFFE87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742" y="1066800"/>
            <a:ext cx="4484914" cy="4484914"/>
          </a:xfrm>
          <a:prstGeom prst="rect">
            <a:avLst/>
          </a:prstGeom>
        </p:spPr>
      </p:pic>
      <p:sp>
        <p:nvSpPr>
          <p:cNvPr id="12" name="CuadroTexto 8">
            <a:extLst>
              <a:ext uri="{FF2B5EF4-FFF2-40B4-BE49-F238E27FC236}">
                <a16:creationId xmlns:a16="http://schemas.microsoft.com/office/drawing/2014/main" id="{A963AFFD-D1E1-1749-BFBF-EAA1073058FE}"/>
              </a:ext>
            </a:extLst>
          </p:cNvPr>
          <p:cNvSpPr txBox="1"/>
          <p:nvPr/>
        </p:nvSpPr>
        <p:spPr>
          <a:xfrm>
            <a:off x="5867401" y="5660571"/>
            <a:ext cx="1404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Gif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1913334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F00ED095-4A1D-9F4F-9E4F-F507AF7AC57D}"/>
              </a:ext>
            </a:extLst>
          </p:cNvPr>
          <p:cNvSpPr txBox="1"/>
          <p:nvPr/>
        </p:nvSpPr>
        <p:spPr>
          <a:xfrm>
            <a:off x="5867401" y="5660571"/>
            <a:ext cx="1404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Gif</a:t>
            </a:r>
            <a:endParaRPr lang="es-CO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FCB0E3-F98C-2B48-BAA2-B08A0CB6FF9C}"/>
              </a:ext>
            </a:extLst>
          </p:cNvPr>
          <p:cNvSpPr txBox="1"/>
          <p:nvPr/>
        </p:nvSpPr>
        <p:spPr>
          <a:xfrm>
            <a:off x="794656" y="1915884"/>
            <a:ext cx="3363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latin typeface="Avenir Book Oblique" panose="02000503020000020003" pitchFamily="2" charset="0"/>
              </a:rPr>
              <a:t>¿Tos por más de tres semanas? pronto sabrás qué hacer con este y otros síntomas.  #</a:t>
            </a:r>
            <a:r>
              <a:rPr lang="es-CO" i="1" dirty="0" err="1">
                <a:latin typeface="Avenir Book Oblique" panose="02000503020000020003" pitchFamily="2" charset="0"/>
              </a:rPr>
              <a:t>NoDejesEnVistoTusSíntomas</a:t>
            </a:r>
            <a:endParaRPr lang="es-CO" i="1" dirty="0">
              <a:latin typeface="Avenir Book Oblique" panose="02000503020000020003" pitchFamily="2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DEC0145-2721-EE45-8E46-5C9A6C105B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8" name="CuadroTexto 6">
            <a:extLst>
              <a:ext uri="{FF2B5EF4-FFF2-40B4-BE49-F238E27FC236}">
                <a16:creationId xmlns:a16="http://schemas.microsoft.com/office/drawing/2014/main" id="{FCA3D9D7-E0D1-C74E-88F3-DFC904857CB1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WORKPLACE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AE9B1B-0CE2-424A-B5DD-91F18EC397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34742" y="1066800"/>
            <a:ext cx="4484914" cy="44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D4F3ED99-E03D-544E-9555-1FAA6CD1452F}"/>
              </a:ext>
            </a:extLst>
          </p:cNvPr>
          <p:cNvSpPr txBox="1"/>
          <p:nvPr/>
        </p:nvSpPr>
        <p:spPr>
          <a:xfrm>
            <a:off x="957941" y="1807028"/>
            <a:ext cx="40386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latin typeface="Avenir Book Oblique" panose="02000503020000020003" pitchFamily="2" charset="0"/>
              </a:rPr>
              <a:t>Debilidad, fatiga y pérdida de peso… ¿Sabes de qué son estos síntomas y qué hacer con ellos? Pronto lo sabrás. #</a:t>
            </a:r>
            <a:r>
              <a:rPr lang="es-CO" i="1" dirty="0" err="1">
                <a:latin typeface="Avenir Book Oblique" panose="02000503020000020003" pitchFamily="2" charset="0"/>
              </a:rPr>
              <a:t>NoDejesEnVistoTusSíntomas</a:t>
            </a:r>
            <a:endParaRPr lang="es-CO" i="1" dirty="0">
              <a:latin typeface="Avenir Book Oblique" panose="02000503020000020003" pitchFamily="2" charset="0"/>
            </a:endParaRPr>
          </a:p>
        </p:txBody>
      </p:sp>
      <p:sp>
        <p:nvSpPr>
          <p:cNvPr id="8" name="CuadroTexto 6">
            <a:extLst>
              <a:ext uri="{FF2B5EF4-FFF2-40B4-BE49-F238E27FC236}">
                <a16:creationId xmlns:a16="http://schemas.microsoft.com/office/drawing/2014/main" id="{BC4A2F90-0C86-6E42-BACC-D7320F197EEC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WORKPLACE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25E0E418-4955-E346-A606-8AB9535EB298}"/>
              </a:ext>
            </a:extLst>
          </p:cNvPr>
          <p:cNvSpPr txBox="1"/>
          <p:nvPr/>
        </p:nvSpPr>
        <p:spPr>
          <a:xfrm>
            <a:off x="5867401" y="5660571"/>
            <a:ext cx="1404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Gif</a:t>
            </a:r>
            <a:endParaRPr lang="es-CO" sz="1400" dirty="0"/>
          </a:p>
        </p:txBody>
      </p:sp>
      <p:pic>
        <p:nvPicPr>
          <p:cNvPr id="13" name="Imagen 10">
            <a:extLst>
              <a:ext uri="{FF2B5EF4-FFF2-40B4-BE49-F238E27FC236}">
                <a16:creationId xmlns:a16="http://schemas.microsoft.com/office/drawing/2014/main" id="{F8A211F7-6463-594B-8808-E8E23E6C4A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55169A-D7E4-D94E-8E10-F9A1D22EE1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34742" y="1066800"/>
            <a:ext cx="4484914" cy="44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45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45CCB72-F61B-E340-942C-6CA80649A2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6" name="CuadroTexto 6">
            <a:extLst>
              <a:ext uri="{FF2B5EF4-FFF2-40B4-BE49-F238E27FC236}">
                <a16:creationId xmlns:a16="http://schemas.microsoft.com/office/drawing/2014/main" id="{44C057D6-AF09-7447-9F98-3F5448B65962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ENLÁZATE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F0459A6-F586-084A-9FDF-972EDF0BE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786" y="453380"/>
            <a:ext cx="4956571" cy="550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1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45B921-9582-0041-9DC9-6B6EB17D0F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2995"/>
            <a:ext cx="2462784" cy="416554"/>
          </a:xfrm>
          <a:prstGeom prst="rect">
            <a:avLst/>
          </a:prstGeom>
        </p:spPr>
      </p:pic>
      <p:sp>
        <p:nvSpPr>
          <p:cNvPr id="5" name="CuadroTexto 3">
            <a:extLst>
              <a:ext uri="{FF2B5EF4-FFF2-40B4-BE49-F238E27FC236}">
                <a16:creationId xmlns:a16="http://schemas.microsoft.com/office/drawing/2014/main" id="{2EFE2E7E-E3E7-EA46-974F-EB8AEC345925}"/>
              </a:ext>
            </a:extLst>
          </p:cNvPr>
          <p:cNvSpPr txBox="1"/>
          <p:nvPr/>
        </p:nvSpPr>
        <p:spPr>
          <a:xfrm>
            <a:off x="2699658" y="2459504"/>
            <a:ext cx="6792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FFFF"/>
                </a:solidFill>
                <a:latin typeface="COCOGOOSE LETTERPRESS" panose="02000507000000020004" pitchFamily="2" charset="0"/>
              </a:rPr>
              <a:t>LANZAMIENTO INTERNO</a:t>
            </a:r>
            <a:endParaRPr lang="es-CO" sz="5400" dirty="0">
              <a:solidFill>
                <a:srgbClr val="FFFFFF"/>
              </a:solidFill>
              <a:latin typeface="COCOGOOSE LETTERPRESS" panose="02000507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8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7B5EB80-647D-4E4F-A9BD-9565F648C435}"/>
              </a:ext>
            </a:extLst>
          </p:cNvPr>
          <p:cNvSpPr/>
          <p:nvPr/>
        </p:nvSpPr>
        <p:spPr>
          <a:xfrm>
            <a:off x="2718539" y="1412663"/>
            <a:ext cx="6475134" cy="34255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1E83BBF-6D76-0D4A-89CC-C91EFE128CC7}"/>
              </a:ext>
            </a:extLst>
          </p:cNvPr>
          <p:cNvSpPr txBox="1"/>
          <p:nvPr/>
        </p:nvSpPr>
        <p:spPr>
          <a:xfrm>
            <a:off x="1878062" y="4998058"/>
            <a:ext cx="8435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 dirty="0">
                <a:latin typeface="Avenir Book Oblique" panose="02000503020000020003" pitchFamily="2" charset="0"/>
              </a:rPr>
              <a:t>El diagnóstico temprano del cáncer de pulmón, salva vidas. Si tienes alguno de estos síntomas o conoces a alguien que los presente por más de tres semanas invítalo a consultar al médico. Todos podemos ayudar a diagnosticarlo y tratarlo de forma oportuna.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986EC7C-A1DE-9448-872B-A47598E1EC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6" name="CuadroTexto 6">
            <a:extLst>
              <a:ext uri="{FF2B5EF4-FFF2-40B4-BE49-F238E27FC236}">
                <a16:creationId xmlns:a16="http://schemas.microsoft.com/office/drawing/2014/main" id="{7B8C644B-210B-9E43-A0DC-7AB595B5CB97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WORKPLACE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392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931943A-66E7-AD46-8C2E-B27E4604EDA3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ENLÁZATE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3242C77F-C631-A442-8B63-28BA76579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711" y="501596"/>
            <a:ext cx="4222623" cy="558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8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129B01F6-0C57-8848-A6FF-5AAC9F2793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12" name="CuadroTexto 6">
            <a:extLst>
              <a:ext uri="{FF2B5EF4-FFF2-40B4-BE49-F238E27FC236}">
                <a16:creationId xmlns:a16="http://schemas.microsoft.com/office/drawing/2014/main" id="{11AA52B2-95F8-564A-8AD6-44361978CEE7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WORKPLACE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D5F14A2-C936-0F4A-ADE4-C5E38A564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008" y="867137"/>
            <a:ext cx="4856544" cy="485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62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45B921-9582-0041-9DC9-6B6EB17D0F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2995"/>
            <a:ext cx="2462784" cy="416554"/>
          </a:xfrm>
          <a:prstGeom prst="rect">
            <a:avLst/>
          </a:prstGeom>
        </p:spPr>
      </p:pic>
      <p:sp>
        <p:nvSpPr>
          <p:cNvPr id="6" name="CuadroTexto 3">
            <a:extLst>
              <a:ext uri="{FF2B5EF4-FFF2-40B4-BE49-F238E27FC236}">
                <a16:creationId xmlns:a16="http://schemas.microsoft.com/office/drawing/2014/main" id="{0625348B-8A2A-7740-BC2A-BB04FC0A2E48}"/>
              </a:ext>
            </a:extLst>
          </p:cNvPr>
          <p:cNvSpPr txBox="1"/>
          <p:nvPr/>
        </p:nvSpPr>
        <p:spPr>
          <a:xfrm>
            <a:off x="2699658" y="2459504"/>
            <a:ext cx="6792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FFFF"/>
                </a:solidFill>
                <a:latin typeface="COCOGOOSE LETTERPRESS" panose="02000507000000020004" pitchFamily="2" charset="0"/>
              </a:rPr>
              <a:t>PIEZAS PARA REPS.</a:t>
            </a:r>
            <a:endParaRPr lang="es-CO" sz="5400" dirty="0">
              <a:solidFill>
                <a:srgbClr val="FFFFFF"/>
              </a:solidFill>
              <a:latin typeface="COCOGOOSE LETTERPRESS" panose="02000507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97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6">
            <a:extLst>
              <a:ext uri="{FF2B5EF4-FFF2-40B4-BE49-F238E27FC236}">
                <a16:creationId xmlns:a16="http://schemas.microsoft.com/office/drawing/2014/main" id="{05B2BC2E-C855-E24B-A991-E15FEAE71DB1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WHATSAPP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17" name="Picture 16" descr="A picture containing text, monitor, screenshot&#10;&#10;Description automatically generated">
            <a:extLst>
              <a:ext uri="{FF2B5EF4-FFF2-40B4-BE49-F238E27FC236}">
                <a16:creationId xmlns:a16="http://schemas.microsoft.com/office/drawing/2014/main" id="{41B0073E-AFED-3A47-9A60-A177DDA23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275"/>
          <a:stretch/>
        </p:blipFill>
        <p:spPr>
          <a:xfrm>
            <a:off x="1313688" y="1094043"/>
            <a:ext cx="5398700" cy="4942155"/>
          </a:xfrm>
          <a:prstGeom prst="rect">
            <a:avLst/>
          </a:prstGeom>
        </p:spPr>
      </p:pic>
      <p:pic>
        <p:nvPicPr>
          <p:cNvPr id="19" name="Picture 18" descr="A picture containing text, monitor, screenshot, close&#10;&#10;Description automatically generated">
            <a:extLst>
              <a:ext uri="{FF2B5EF4-FFF2-40B4-BE49-F238E27FC236}">
                <a16:creationId xmlns:a16="http://schemas.microsoft.com/office/drawing/2014/main" id="{28601880-B436-4D4A-902D-E3C76E98BB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433"/>
          <a:stretch/>
        </p:blipFill>
        <p:spPr>
          <a:xfrm>
            <a:off x="5549550" y="1099830"/>
            <a:ext cx="5398700" cy="49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13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45B921-9582-0041-9DC9-6B6EB17D0F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2995"/>
            <a:ext cx="2462784" cy="41655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918648B-E261-3645-90AB-D9A3D666E8F6}"/>
              </a:ext>
            </a:extLst>
          </p:cNvPr>
          <p:cNvSpPr txBox="1"/>
          <p:nvPr/>
        </p:nvSpPr>
        <p:spPr>
          <a:xfrm>
            <a:off x="4900970" y="3657600"/>
            <a:ext cx="235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spc="600" dirty="0">
                <a:solidFill>
                  <a:srgbClr val="FFFFFF"/>
                </a:solidFill>
                <a:latin typeface="Avenir Book" panose="02000503020000020003" pitchFamily="2" charset="0"/>
              </a:rPr>
              <a:t>PARRILLA</a:t>
            </a:r>
          </a:p>
        </p:txBody>
      </p:sp>
      <p:sp>
        <p:nvSpPr>
          <p:cNvPr id="5" name="CuadroTexto 3">
            <a:extLst>
              <a:ext uri="{FF2B5EF4-FFF2-40B4-BE49-F238E27FC236}">
                <a16:creationId xmlns:a16="http://schemas.microsoft.com/office/drawing/2014/main" id="{FD666C85-E058-8B43-80E3-C3B877EEABA9}"/>
              </a:ext>
            </a:extLst>
          </p:cNvPr>
          <p:cNvSpPr txBox="1"/>
          <p:nvPr/>
        </p:nvSpPr>
        <p:spPr>
          <a:xfrm>
            <a:off x="2445015" y="3015089"/>
            <a:ext cx="7266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rgbClr val="FFFFFF"/>
                </a:solidFill>
                <a:latin typeface="Hackney Vector" pitchFamily="2" charset="0"/>
              </a:rPr>
              <a:t>@</a:t>
            </a:r>
            <a:r>
              <a:rPr lang="es-CO" sz="3600" dirty="0">
                <a:solidFill>
                  <a:srgbClr val="FFFFFF"/>
                </a:solidFill>
                <a:latin typeface="COCOGOOSE LETTERPRESS" panose="02000507000000020004" pitchFamily="2" charset="0"/>
              </a:rPr>
              <a:t>NODEJESENVISTOANDINO</a:t>
            </a:r>
            <a:endParaRPr lang="es-CO" sz="3200" dirty="0">
              <a:solidFill>
                <a:srgbClr val="FFFFFF"/>
              </a:solidFill>
              <a:latin typeface="COCOGOOSE LETTERPRESS" panose="02000507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51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29C93484-C3D1-F941-AC56-B6C2DCAD39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6" name="Picture 5" descr="A person with a mustache&#10;&#10;Description automatically generated with medium confidence">
            <a:extLst>
              <a:ext uri="{FF2B5EF4-FFF2-40B4-BE49-F238E27FC236}">
                <a16:creationId xmlns:a16="http://schemas.microsoft.com/office/drawing/2014/main" id="{2FFE7DAD-85E9-2F48-A9BE-D6DAE4349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83" y="1357648"/>
            <a:ext cx="3584742" cy="3584742"/>
          </a:xfrm>
          <a:prstGeom prst="rect">
            <a:avLst/>
          </a:prstGeom>
        </p:spPr>
      </p:pic>
      <p:pic>
        <p:nvPicPr>
          <p:cNvPr id="16" name="Picture 15" descr="A person lying on the ground&#10;&#10;Description automatically generated with low confidence">
            <a:extLst>
              <a:ext uri="{FF2B5EF4-FFF2-40B4-BE49-F238E27FC236}">
                <a16:creationId xmlns:a16="http://schemas.microsoft.com/office/drawing/2014/main" id="{5CEA0A88-7FA6-9843-A903-460677261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688" y="1357648"/>
            <a:ext cx="3584742" cy="3584742"/>
          </a:xfrm>
          <a:prstGeom prst="rect">
            <a:avLst/>
          </a:prstGeom>
        </p:spPr>
      </p:pic>
      <p:pic>
        <p:nvPicPr>
          <p:cNvPr id="18" name="Picture 17" descr="A picture containing text, sport&#10;&#10;Description automatically generated">
            <a:extLst>
              <a:ext uri="{FF2B5EF4-FFF2-40B4-BE49-F238E27FC236}">
                <a16:creationId xmlns:a16="http://schemas.microsoft.com/office/drawing/2014/main" id="{12C87B24-5A81-5041-A9D5-C01FFAD9B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392" y="1357648"/>
            <a:ext cx="3584742" cy="3584742"/>
          </a:xfrm>
          <a:prstGeom prst="rect">
            <a:avLst/>
          </a:prstGeom>
        </p:spPr>
      </p:pic>
      <p:sp>
        <p:nvSpPr>
          <p:cNvPr id="19" name="CuadroTexto 6">
            <a:extLst>
              <a:ext uri="{FF2B5EF4-FFF2-40B4-BE49-F238E27FC236}">
                <a16:creationId xmlns:a16="http://schemas.microsoft.com/office/drawing/2014/main" id="{B3EA17A5-3D4C-CC48-96CC-4794896C11EB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135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7B5EB80-647D-4E4F-A9BD-9565F648C435}"/>
              </a:ext>
            </a:extLst>
          </p:cNvPr>
          <p:cNvSpPr/>
          <p:nvPr/>
        </p:nvSpPr>
        <p:spPr>
          <a:xfrm>
            <a:off x="2834286" y="1248000"/>
            <a:ext cx="6691680" cy="3540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0A178A-97EF-F844-B186-E13F62628153}"/>
              </a:ext>
            </a:extLst>
          </p:cNvPr>
          <p:cNvSpPr txBox="1"/>
          <p:nvPr/>
        </p:nvSpPr>
        <p:spPr>
          <a:xfrm>
            <a:off x="1878750" y="5149633"/>
            <a:ext cx="843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i="1" dirty="0">
                <a:latin typeface="Avenir Book Oblique" panose="02000503020000020003" pitchFamily="2" charset="0"/>
              </a:rPr>
              <a:t>El diagnóstico temprano del cáncer de pulmón, salva vidas. Si tienes alguno de estos síntomas o conoces a alguien que los presente por más de tres semanas invítalo a consultar al médico. Todos podemos ayudar a diagnosticarlo y tratarlo de forma oportuna.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2E00D92-D24A-F04B-8AA5-1759190521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6" name="CuadroTexto 6">
            <a:extLst>
              <a:ext uri="{FF2B5EF4-FFF2-40B4-BE49-F238E27FC236}">
                <a16:creationId xmlns:a16="http://schemas.microsoft.com/office/drawing/2014/main" id="{6A144014-A5F6-FE42-A896-98D9BF572489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LANZAMIENTO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10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1FA7471-DDF0-B14C-9216-B4EFF5D250A5}"/>
              </a:ext>
            </a:extLst>
          </p:cNvPr>
          <p:cNvSpPr/>
          <p:nvPr/>
        </p:nvSpPr>
        <p:spPr>
          <a:xfrm>
            <a:off x="1150992" y="5554952"/>
            <a:ext cx="9132425" cy="613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CO" sz="1600" i="1" dirty="0">
                <a:latin typeface="Avenir Book Oblique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CAPTION: Si presentas varios o alguno de estos síntomas por más de tres semanas consulta a tu médico, podrías </a:t>
            </a:r>
            <a:r>
              <a:rPr lang="es-CO" sz="1600" i="1" dirty="0">
                <a:latin typeface="Avenir Book Oblique" panose="02000503020000020003" pitchFamily="2" charset="0"/>
              </a:rPr>
              <a:t>requerir una radiografía de tórax para descartar problemas pulmonares serios.</a:t>
            </a:r>
            <a:r>
              <a:rPr lang="es-CO" sz="1600" i="1" baseline="30000" dirty="0">
                <a:latin typeface="Avenir Book Oblique" panose="02000503020000020003" pitchFamily="2" charset="0"/>
              </a:rPr>
              <a:t> </a:t>
            </a:r>
            <a:endParaRPr lang="es-CO" sz="1600" i="1" dirty="0">
              <a:latin typeface="Avenir Book Oblique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2206A02-54C0-2448-9BE0-BF5FEFF33E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E9C15A-ADD7-3A4C-BB17-207261607E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87325" y="1416228"/>
            <a:ext cx="3931039" cy="39310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680E7A-C42A-8A46-96CA-15F2A1A007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19017" y="1416228"/>
            <a:ext cx="3931039" cy="3931039"/>
          </a:xfrm>
          <a:prstGeom prst="rect">
            <a:avLst/>
          </a:prstGeom>
        </p:spPr>
      </p:pic>
      <p:sp>
        <p:nvSpPr>
          <p:cNvPr id="24" name="CuadroTexto 6">
            <a:extLst>
              <a:ext uri="{FF2B5EF4-FFF2-40B4-BE49-F238E27FC236}">
                <a16:creationId xmlns:a16="http://schemas.microsoft.com/office/drawing/2014/main" id="{4E5DB6B8-7E98-D24E-BED6-FE300E6CAC97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90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6356E09-CDEA-3745-A926-149FA27636B6}"/>
              </a:ext>
            </a:extLst>
          </p:cNvPr>
          <p:cNvSpPr/>
          <p:nvPr/>
        </p:nvSpPr>
        <p:spPr>
          <a:xfrm>
            <a:off x="751113" y="1925822"/>
            <a:ext cx="3526973" cy="1470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CO" sz="1400" i="1" dirty="0">
                <a:latin typeface="Avenir Book Oblique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CAPTION: Los pacientes que consultan por tos y tos con sangre presentan mayor supervivencia al cáncer de pulmón que los pacientes que consultan y son diagnosticados con otros tipos de síntomas. 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25EAC26-00BD-6E40-9574-2CFE9E2743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9" name="CuadroTexto 6">
            <a:extLst>
              <a:ext uri="{FF2B5EF4-FFF2-40B4-BE49-F238E27FC236}">
                <a16:creationId xmlns:a16="http://schemas.microsoft.com/office/drawing/2014/main" id="{FA1A2863-12ED-284F-9600-8B560B529CD6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3" name="Picture 2" descr="A person holding a microphone&#10;&#10;Description automatically generated with medium confidence">
            <a:extLst>
              <a:ext uri="{FF2B5EF4-FFF2-40B4-BE49-F238E27FC236}">
                <a16:creationId xmlns:a16="http://schemas.microsoft.com/office/drawing/2014/main" id="{775F72B5-AE35-DA49-A4FE-48C42D23B8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542" y="947056"/>
            <a:ext cx="4767943" cy="47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33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5BA3C8FE-5B20-B742-A03D-74F0311376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63BAF5B-128E-1D41-9CDF-AA68E77FA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1" y="671802"/>
            <a:ext cx="3065518" cy="5449810"/>
          </a:xfrm>
          <a:prstGeom prst="rect">
            <a:avLst/>
          </a:prstGeom>
        </p:spPr>
      </p:pic>
      <p:pic>
        <p:nvPicPr>
          <p:cNvPr id="6" name="Picture 5" descr="A picture containing text, staring&#10;&#10;Description automatically generated">
            <a:extLst>
              <a:ext uri="{FF2B5EF4-FFF2-40B4-BE49-F238E27FC236}">
                <a16:creationId xmlns:a16="http://schemas.microsoft.com/office/drawing/2014/main" id="{044FCA49-C279-D745-B2CE-49357BD7E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892" y="671331"/>
            <a:ext cx="3065518" cy="5449810"/>
          </a:xfrm>
          <a:prstGeom prst="rect">
            <a:avLst/>
          </a:prstGeom>
        </p:spPr>
      </p:pic>
      <p:sp>
        <p:nvSpPr>
          <p:cNvPr id="22" name="CuadroTexto 6">
            <a:extLst>
              <a:ext uri="{FF2B5EF4-FFF2-40B4-BE49-F238E27FC236}">
                <a16:creationId xmlns:a16="http://schemas.microsoft.com/office/drawing/2014/main" id="{862C241C-4F74-6241-8FB8-733E7E37EEFB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882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A538492-CA60-374B-89F0-986029C1DD20}"/>
              </a:ext>
            </a:extLst>
          </p:cNvPr>
          <p:cNvSpPr/>
          <p:nvPr/>
        </p:nvSpPr>
        <p:spPr>
          <a:xfrm>
            <a:off x="783773" y="5317946"/>
            <a:ext cx="9742713" cy="948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CO" sz="1200" i="1" dirty="0" err="1">
                <a:latin typeface="Avenir Book Oblique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Caption</a:t>
            </a:r>
            <a:r>
              <a:rPr lang="es-CO" sz="1200" i="1" dirty="0">
                <a:latin typeface="Avenir Book Oblique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¡Presta atención! Puede ser más que una simple tos. El 38% de los casos de cánceres de pulmón perdieron la oportunidad de ser diagnosticados tempranamente por la omisión de los síntomas.</a:t>
            </a:r>
            <a:r>
              <a:rPr lang="es-CO" sz="1200" i="1" baseline="30000" dirty="0">
                <a:latin typeface="Avenir Book Oblique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1000" i="1" baseline="30000" dirty="0">
              <a:latin typeface="Avenir Book Oblique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i="1" dirty="0">
                <a:latin typeface="Avenir Book Oblique" panose="02000503020000020003" pitchFamily="2" charset="0"/>
              </a:rPr>
              <a:t>6. Singh H, Hirani K, </a:t>
            </a:r>
            <a:r>
              <a:rPr lang="en-US" sz="1000" i="1" dirty="0" err="1">
                <a:latin typeface="Avenir Book Oblique" panose="02000503020000020003" pitchFamily="2" charset="0"/>
              </a:rPr>
              <a:t>Kadiyala</a:t>
            </a:r>
            <a:r>
              <a:rPr lang="en-US" sz="1000" i="1" dirty="0">
                <a:latin typeface="Avenir Book Oblique" panose="02000503020000020003" pitchFamily="2" charset="0"/>
              </a:rPr>
              <a:t> H, et al. Characteristics and predictors of missed opportunities in lung cancer diagnosis: an electronic health record-based study. J Clin Oncol 2010;28:3307-15.</a:t>
            </a:r>
            <a:endParaRPr lang="es-CO" sz="1200" i="1" dirty="0">
              <a:latin typeface="Avenir Book Oblique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CF2F6A5-D3AD-C341-BD68-0A5DC2AAD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9" name="CuadroTexto 6">
            <a:extLst>
              <a:ext uri="{FF2B5EF4-FFF2-40B4-BE49-F238E27FC236}">
                <a16:creationId xmlns:a16="http://schemas.microsoft.com/office/drawing/2014/main" id="{65A34293-2EEE-E948-9ECE-9EC69DC9AAEF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4BB6BBD6-B9F7-3443-87E4-29795F11C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58" y="1980642"/>
            <a:ext cx="2525487" cy="2525487"/>
          </a:xfrm>
          <a:prstGeom prst="rect">
            <a:avLst/>
          </a:prstGeom>
        </p:spPr>
      </p:pic>
      <p:pic>
        <p:nvPicPr>
          <p:cNvPr id="10" name="Picture 9" descr="A person holding a microphone&#10;&#10;Description automatically generated with medium confidence">
            <a:extLst>
              <a:ext uri="{FF2B5EF4-FFF2-40B4-BE49-F238E27FC236}">
                <a16:creationId xmlns:a16="http://schemas.microsoft.com/office/drawing/2014/main" id="{2D840E82-022E-FE4F-8A0B-62EE36484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0256" y="1980642"/>
            <a:ext cx="2525487" cy="2525487"/>
          </a:xfrm>
          <a:prstGeom prst="rect">
            <a:avLst/>
          </a:prstGeom>
        </p:spPr>
      </p:pic>
      <p:pic>
        <p:nvPicPr>
          <p:cNvPr id="12" name="Picture 11" descr="A person holding a microphone&#10;&#10;Description automatically generated with medium confidence">
            <a:extLst>
              <a:ext uri="{FF2B5EF4-FFF2-40B4-BE49-F238E27FC236}">
                <a16:creationId xmlns:a16="http://schemas.microsoft.com/office/drawing/2014/main" id="{69ABB212-1B3D-E94F-9D50-6CCF8283A2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542" y="1980642"/>
            <a:ext cx="2525487" cy="2525487"/>
          </a:xfrm>
          <a:prstGeom prst="rect">
            <a:avLst/>
          </a:prstGeom>
        </p:spPr>
      </p:pic>
      <p:pic>
        <p:nvPicPr>
          <p:cNvPr id="14" name="Picture 1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D9DCB747-B9DC-8F4A-ADC2-31A3640B2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9714" y="1980642"/>
            <a:ext cx="2525487" cy="25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54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AE398078-2E40-EE4E-BC04-EF6DAC641A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047B07E-E58C-D04B-ADEF-522218CAF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500" y="613929"/>
            <a:ext cx="3053546" cy="5428526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3C7915AB-A126-D342-A182-985B266378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5665" y="590309"/>
            <a:ext cx="3053546" cy="5428526"/>
          </a:xfrm>
          <a:prstGeom prst="rect">
            <a:avLst/>
          </a:prstGeom>
        </p:spPr>
      </p:pic>
      <p:sp>
        <p:nvSpPr>
          <p:cNvPr id="20" name="CuadroTexto 6">
            <a:extLst>
              <a:ext uri="{FF2B5EF4-FFF2-40B4-BE49-F238E27FC236}">
                <a16:creationId xmlns:a16="http://schemas.microsoft.com/office/drawing/2014/main" id="{DBDA2364-6720-6F41-8193-2EA0B0B69CB8}"/>
              </a:ext>
            </a:extLst>
          </p:cNvPr>
          <p:cNvSpPr txBox="1"/>
          <p:nvPr/>
        </p:nvSpPr>
        <p:spPr>
          <a:xfrm>
            <a:off x="478972" y="560821"/>
            <a:ext cx="2547257" cy="400110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SOSTENIMIENTO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817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807D109-31FF-EA42-A493-6647D6AA7935}"/>
              </a:ext>
            </a:extLst>
          </p:cNvPr>
          <p:cNvSpPr/>
          <p:nvPr/>
        </p:nvSpPr>
        <p:spPr>
          <a:xfrm>
            <a:off x="4726376" y="6161706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>
                <a:latin typeface="Avenir Light" panose="020B0402020203020204" pitchFamily="34" charset="77"/>
              </a:rPr>
              <a:t> </a:t>
            </a:r>
            <a:endParaRPr lang="es-CO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7C9C363-DB1A-C641-98FD-CF729B3FA0D0}"/>
              </a:ext>
            </a:extLst>
          </p:cNvPr>
          <p:cNvSpPr txBox="1"/>
          <p:nvPr/>
        </p:nvSpPr>
        <p:spPr>
          <a:xfrm>
            <a:off x="990599" y="1981200"/>
            <a:ext cx="41256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i="1" dirty="0">
                <a:latin typeface="Avenir Book Oblique" panose="02000503020000020003" pitchFamily="2" charset="0"/>
              </a:rPr>
              <a:t>Comparte un video tuyo soplando un pin pon y manteniéndolo en el aire el mayor tiempo posible. Si lo logras tienes una buena capacidad pulmonar, si no, consulta a tu médico. </a:t>
            </a:r>
          </a:p>
          <a:p>
            <a:r>
              <a:rPr lang="es-CO" sz="1400" i="1" dirty="0">
                <a:latin typeface="Avenir Book Oblique" panose="02000503020000020003" pitchFamily="2" charset="0"/>
              </a:rPr>
              <a:t>Encuentra todos los retos con el HT #</a:t>
            </a:r>
            <a:r>
              <a:rPr lang="es-CO" sz="1400" i="1" dirty="0" err="1">
                <a:latin typeface="Avenir Book Oblique" panose="02000503020000020003" pitchFamily="2" charset="0"/>
              </a:rPr>
              <a:t>Nodejesenvistotussintomas</a:t>
            </a:r>
            <a:r>
              <a:rPr lang="es-CO" sz="1400" i="1" dirty="0">
                <a:latin typeface="Avenir Book Oblique" panose="02000503020000020003" pitchFamily="2" charset="0"/>
              </a:rPr>
              <a:t> 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F801FA47-19B1-3042-969D-C04B982547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3" name="Picture 2" descr="A picture containing blur&#10;&#10;Description automatically generated">
            <a:extLst>
              <a:ext uri="{FF2B5EF4-FFF2-40B4-BE49-F238E27FC236}">
                <a16:creationId xmlns:a16="http://schemas.microsoft.com/office/drawing/2014/main" id="{2EFBB434-0E56-E448-981E-57ECE75A1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229" y="866448"/>
            <a:ext cx="4615405" cy="4615405"/>
          </a:xfrm>
          <a:prstGeom prst="rect">
            <a:avLst/>
          </a:prstGeom>
        </p:spPr>
      </p:pic>
      <p:sp>
        <p:nvSpPr>
          <p:cNvPr id="11" name="CuadroTexto 6">
            <a:extLst>
              <a:ext uri="{FF2B5EF4-FFF2-40B4-BE49-F238E27FC236}">
                <a16:creationId xmlns:a16="http://schemas.microsoft.com/office/drawing/2014/main" id="{650499A3-3EC6-3E4D-9799-A983F958F388}"/>
              </a:ext>
            </a:extLst>
          </p:cNvPr>
          <p:cNvSpPr txBox="1"/>
          <p:nvPr/>
        </p:nvSpPr>
        <p:spPr>
          <a:xfrm>
            <a:off x="478972" y="560821"/>
            <a:ext cx="2547257" cy="707886"/>
          </a:xfrm>
          <a:prstGeom prst="rect">
            <a:avLst/>
          </a:prstGeom>
          <a:solidFill>
            <a:srgbClr val="929EFF"/>
          </a:solidFill>
        </p:spPr>
        <p:txBody>
          <a:bodyPr wrap="square" rtlCol="0">
            <a:spAutoFit/>
          </a:bodyPr>
          <a:lstStyle/>
          <a:p>
            <a:pPr algn="r"/>
            <a:r>
              <a:rPr lang="es-CO" sz="2000" b="1" i="1" dirty="0">
                <a:solidFill>
                  <a:schemeClr val="bg1"/>
                </a:solidFill>
                <a:latin typeface="Avenir Black Oblique" panose="02000503020000020003" pitchFamily="2" charset="0"/>
              </a:rPr>
              <a:t>APOYO INFLUENCERS</a:t>
            </a:r>
            <a:endParaRPr lang="es-CO" b="1" i="1" dirty="0">
              <a:solidFill>
                <a:schemeClr val="bg1"/>
              </a:solidFill>
              <a:latin typeface="Avenir Black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726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9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45B921-9582-0041-9DC9-6B6EB17D0F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sp>
        <p:nvSpPr>
          <p:cNvPr id="6" name="CuadroTexto 3">
            <a:extLst>
              <a:ext uri="{FF2B5EF4-FFF2-40B4-BE49-F238E27FC236}">
                <a16:creationId xmlns:a16="http://schemas.microsoft.com/office/drawing/2014/main" id="{A0E7C123-65E7-4B46-BF77-5C033091A4F9}"/>
              </a:ext>
            </a:extLst>
          </p:cNvPr>
          <p:cNvSpPr txBox="1"/>
          <p:nvPr/>
        </p:nvSpPr>
        <p:spPr>
          <a:xfrm>
            <a:off x="2699658" y="2921169"/>
            <a:ext cx="679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>
                <a:solidFill>
                  <a:srgbClr val="FFFFFF"/>
                </a:solidFill>
                <a:latin typeface="COCOGOOSE LETTERPRESS" panose="02000507000000020004" pitchFamily="2" charset="0"/>
              </a:rPr>
              <a:t>EVENTO</a:t>
            </a:r>
            <a:endParaRPr lang="es-CO" sz="5400" dirty="0">
              <a:solidFill>
                <a:srgbClr val="FFFFFF"/>
              </a:solidFill>
              <a:latin typeface="COCOGOOSE LETTERPRESS" panose="02000507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077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2DF8F5-B88A-8943-B04C-4C894BA0007D}"/>
              </a:ext>
            </a:extLst>
          </p:cNvPr>
          <p:cNvSpPr txBox="1"/>
          <p:nvPr/>
        </p:nvSpPr>
        <p:spPr>
          <a:xfrm>
            <a:off x="566057" y="1273628"/>
            <a:ext cx="40603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latin typeface="Avenir Book Oblique" panose="02000503020000020003" pitchFamily="2" charset="0"/>
              </a:rPr>
              <a:t>Queremos que todos los invitados conozcan la campaña y participen en ella. </a:t>
            </a:r>
          </a:p>
          <a:p>
            <a:r>
              <a:rPr lang="es-CO" i="1" dirty="0">
                <a:latin typeface="Avenir Book Oblique" panose="02000503020000020003" pitchFamily="2" charset="0"/>
              </a:rPr>
              <a:t>Además de presentar el video de nuestra campaña, le entregaremos a los asistentes un pin pon con nuestro mensaje recordándoles la importancia de chuequear frecuentemente el estado de sus pulmones. </a:t>
            </a:r>
          </a:p>
          <a:p>
            <a:endParaRPr lang="es-CO" i="1" dirty="0">
              <a:latin typeface="Avenir Book Oblique" panose="02000503020000020003" pitchFamily="2" charset="0"/>
            </a:endParaRPr>
          </a:p>
          <a:p>
            <a:r>
              <a:rPr lang="es-CO" i="1" dirty="0">
                <a:latin typeface="Avenir Book Oblique" panose="02000503020000020003" pitchFamily="2" charset="0"/>
              </a:rPr>
              <a:t>Puede ser un material que pueden compartir con sus pacientes para realizar ejercicios en casa.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AEBDCC6-AAD7-784A-9A23-5E29E94F87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9216" y="0"/>
            <a:ext cx="2462784" cy="416554"/>
          </a:xfrm>
          <a:prstGeom prst="rect">
            <a:avLst/>
          </a:prstGeom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93A0225-CF79-FA41-B8D1-0BA5D3B238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80" r="24963"/>
          <a:stretch/>
        </p:blipFill>
        <p:spPr>
          <a:xfrm>
            <a:off x="5366657" y="0"/>
            <a:ext cx="3407229" cy="6350000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155CFAC-2741-A843-B093-EC4062CD72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979" t="25869" r="26319" b="24798"/>
          <a:stretch/>
        </p:blipFill>
        <p:spPr>
          <a:xfrm>
            <a:off x="8831484" y="1284790"/>
            <a:ext cx="2291787" cy="2118168"/>
          </a:xfrm>
          <a:prstGeom prst="rect">
            <a:avLst/>
          </a:prstGeom>
        </p:spPr>
      </p:pic>
      <p:pic>
        <p:nvPicPr>
          <p:cNvPr id="17" name="Picture 1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73197BA2-861A-524F-9DEB-6CD67D12A2B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066" t="27767" r="28252" b="25866"/>
          <a:stretch/>
        </p:blipFill>
        <p:spPr>
          <a:xfrm>
            <a:off x="8912507" y="3379808"/>
            <a:ext cx="2129741" cy="199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457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433</Words>
  <Application>Microsoft Macintosh PowerPoint</Application>
  <PresentationFormat>Widescreen</PresentationFormat>
  <Paragraphs>43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Avenir Black Oblique</vt:lpstr>
      <vt:lpstr>Avenir Book</vt:lpstr>
      <vt:lpstr>Avenir Book Oblique</vt:lpstr>
      <vt:lpstr>Avenir Light</vt:lpstr>
      <vt:lpstr>Calibri</vt:lpstr>
      <vt:lpstr>Calibri Light</vt:lpstr>
      <vt:lpstr>COCOGOOSE LETTERPRESS</vt:lpstr>
      <vt:lpstr>Hackney Vector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Ximena Bernal</dc:creator>
  <cp:lastModifiedBy>Michele Cuervo</cp:lastModifiedBy>
  <cp:revision>19</cp:revision>
  <dcterms:created xsi:type="dcterms:W3CDTF">2021-12-20T16:34:03Z</dcterms:created>
  <dcterms:modified xsi:type="dcterms:W3CDTF">2021-12-23T15:47:56Z</dcterms:modified>
</cp:coreProperties>
</file>